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9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303" r:id="rId21"/>
    <p:sldId id="274" r:id="rId22"/>
    <p:sldId id="275" r:id="rId23"/>
    <p:sldId id="276" r:id="rId24"/>
    <p:sldId id="277" r:id="rId25"/>
    <p:sldId id="278" r:id="rId26"/>
    <p:sldId id="279" r:id="rId27"/>
    <p:sldId id="293" r:id="rId28"/>
    <p:sldId id="280" r:id="rId29"/>
    <p:sldId id="284" r:id="rId30"/>
    <p:sldId id="282" r:id="rId31"/>
    <p:sldId id="283" r:id="rId32"/>
    <p:sldId id="285" r:id="rId33"/>
    <p:sldId id="286" r:id="rId34"/>
    <p:sldId id="287" r:id="rId35"/>
    <p:sldId id="302" r:id="rId36"/>
    <p:sldId id="304" r:id="rId37"/>
    <p:sldId id="288" r:id="rId38"/>
    <p:sldId id="290" r:id="rId39"/>
    <p:sldId id="289" r:id="rId40"/>
    <p:sldId id="294" r:id="rId41"/>
    <p:sldId id="295" r:id="rId42"/>
    <p:sldId id="296" r:id="rId43"/>
    <p:sldId id="298" r:id="rId44"/>
    <p:sldId id="299" r:id="rId45"/>
    <p:sldId id="300" r:id="rId46"/>
    <p:sldId id="301" r:id="rId47"/>
    <p:sldId id="291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44CCD-B608-F047-AE95-C398BC250DCA}" type="datetimeFigureOut">
              <a:rPr lang="en-US" smtClean="0"/>
              <a:t>5/18/15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802E4-3BF1-E340-9183-6CA776846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3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802E4-3BF1-E340-9183-6CA7768461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6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3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4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2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6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5/18/15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52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5/18/15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33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5/18/15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0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5/18/15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2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5/18/15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5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3400-B33E-2246-AE8D-D1BBD35D8403}" type="datetimeFigureOut">
              <a:rPr lang="en-US" smtClean="0"/>
              <a:t>5/18/15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8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D3400-B33E-2246-AE8D-D1BBD35D8403}" type="datetimeFigureOut">
              <a:rPr lang="en-US" smtClean="0"/>
              <a:t>5/18/15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E4F17-5D17-FC45-934C-AABECBFB9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0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5" Type="http://schemas.openxmlformats.org/officeDocument/2006/relationships/image" Target="../media/image47.tiff"/><Relationship Id="rId6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1.tiff"/><Relationship Id="rId5" Type="http://schemas.openxmlformats.org/officeDocument/2006/relationships/image" Target="../media/image52.png"/><Relationship Id="rId6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tiff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tiff"/><Relationship Id="rId5" Type="http://schemas.openxmlformats.org/officeDocument/2006/relationships/image" Target="../media/image62.tiff"/><Relationship Id="rId6" Type="http://schemas.openxmlformats.org/officeDocument/2006/relationships/image" Target="../media/image6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tiff"/><Relationship Id="rId3" Type="http://schemas.openxmlformats.org/officeDocument/2006/relationships/image" Target="../media/image6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Relationship Id="rId3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4" Type="http://schemas.openxmlformats.org/officeDocument/2006/relationships/image" Target="../media/image75.jpg"/><Relationship Id="rId5" Type="http://schemas.openxmlformats.org/officeDocument/2006/relationships/image" Target="../media/image76.tiff"/><Relationship Id="rId6" Type="http://schemas.openxmlformats.org/officeDocument/2006/relationships/image" Target="../media/image7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4" Type="http://schemas.openxmlformats.org/officeDocument/2006/relationships/image" Target="../media/image80.jp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4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4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4" Type="http://schemas.openxmlformats.org/officeDocument/2006/relationships/image" Target="../media/image99.tiff"/><Relationship Id="rId5" Type="http://schemas.openxmlformats.org/officeDocument/2006/relationships/image" Target="../media/image100.tiff"/><Relationship Id="rId6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4" Type="http://schemas.openxmlformats.org/officeDocument/2006/relationships/image" Target="../media/image107.JPG"/><Relationship Id="rId5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tiff"/><Relationship Id="rId3" Type="http://schemas.openxmlformats.org/officeDocument/2006/relationships/image" Target="../media/image11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4" Type="http://schemas.openxmlformats.org/officeDocument/2006/relationships/image" Target="../media/image115.jpg"/><Relationship Id="rId5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4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4" Type="http://schemas.openxmlformats.org/officeDocument/2006/relationships/image" Target="../media/image122.jpg"/><Relationship Id="rId5" Type="http://schemas.openxmlformats.org/officeDocument/2006/relationships/image" Target="../media/image12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4" Type="http://schemas.openxmlformats.org/officeDocument/2006/relationships/image" Target="../media/image126.tiff"/><Relationship Id="rId5" Type="http://schemas.openxmlformats.org/officeDocument/2006/relationships/image" Target="../media/image12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png"/><Relationship Id="rId6" Type="http://schemas.openxmlformats.org/officeDocument/2006/relationships/image" Target="../media/image22.tiff"/><Relationship Id="rId7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4" Type="http://schemas.openxmlformats.org/officeDocument/2006/relationships/image" Target="../media/image135.JPG"/><Relationship Id="rId5" Type="http://schemas.openxmlformats.org/officeDocument/2006/relationships/image" Target="../media/image136.jpg"/><Relationship Id="rId6" Type="http://schemas.openxmlformats.org/officeDocument/2006/relationships/image" Target="../media/image13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jpg"/><Relationship Id="rId3" Type="http://schemas.openxmlformats.org/officeDocument/2006/relationships/image" Target="../media/image13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4" Type="http://schemas.openxmlformats.org/officeDocument/2006/relationships/image" Target="../media/image145.jpg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4" Type="http://schemas.openxmlformats.org/officeDocument/2006/relationships/image" Target="../media/image14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tiff"/><Relationship Id="rId5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7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322" y="353964"/>
            <a:ext cx="81654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latin typeface="Abadi MT Condensed Extra Bold"/>
                <a:cs typeface="Abadi MT Condensed Extra Bold"/>
              </a:rPr>
              <a:t>Death of a Salesman </a:t>
            </a:r>
            <a:r>
              <a:rPr lang="en-US" sz="3200" dirty="0" smtClean="0">
                <a:latin typeface="Abadi MT Condensed Extra Bold"/>
                <a:cs typeface="Abadi MT Condensed Extra Bold"/>
              </a:rPr>
              <a:t>in production (1949--2015)</a:t>
            </a:r>
            <a:endParaRPr lang="en-US" sz="3200" dirty="0">
              <a:latin typeface="Abadi MT Condensed Extra Bold"/>
              <a:cs typeface="Abadi MT Condensed Extra Bold"/>
            </a:endParaRPr>
          </a:p>
        </p:txBody>
      </p:sp>
      <p:pic>
        <p:nvPicPr>
          <p:cNvPr id="6" name="Picture 5" descr="pro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90" y="1327282"/>
            <a:ext cx="1473716" cy="2286000"/>
          </a:xfrm>
          <a:prstGeom prst="rect">
            <a:avLst/>
          </a:prstGeom>
        </p:spPr>
      </p:pic>
      <p:pic>
        <p:nvPicPr>
          <p:cNvPr id="8" name="Picture 7" descr="program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33" y="1327282"/>
            <a:ext cx="1465832" cy="2286000"/>
          </a:xfrm>
          <a:prstGeom prst="rect">
            <a:avLst/>
          </a:prstGeom>
        </p:spPr>
      </p:pic>
      <p:pic>
        <p:nvPicPr>
          <p:cNvPr id="9" name="Picture 8" descr="program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3" y="3867476"/>
            <a:ext cx="1629508" cy="2286000"/>
          </a:xfrm>
          <a:prstGeom prst="rect">
            <a:avLst/>
          </a:prstGeom>
        </p:spPr>
      </p:pic>
      <p:pic>
        <p:nvPicPr>
          <p:cNvPr id="10" name="Picture 9" descr="program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44" y="3867476"/>
            <a:ext cx="1537747" cy="2286000"/>
          </a:xfrm>
          <a:prstGeom prst="rect">
            <a:avLst/>
          </a:prstGeom>
        </p:spPr>
      </p:pic>
      <p:pic>
        <p:nvPicPr>
          <p:cNvPr id="11" name="Picture 10" descr="program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3" y="1327282"/>
            <a:ext cx="1606062" cy="2286000"/>
          </a:xfrm>
          <a:prstGeom prst="rect">
            <a:avLst/>
          </a:prstGeom>
        </p:spPr>
      </p:pic>
      <p:pic>
        <p:nvPicPr>
          <p:cNvPr id="12" name="Picture 11" descr="program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471" y="3867476"/>
            <a:ext cx="1571625" cy="2286000"/>
          </a:xfrm>
          <a:prstGeom prst="rect">
            <a:avLst/>
          </a:prstGeom>
        </p:spPr>
      </p:pic>
      <p:pic>
        <p:nvPicPr>
          <p:cNvPr id="13" name="Picture 12" descr="program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90" y="3867476"/>
            <a:ext cx="1531856" cy="2286000"/>
          </a:xfrm>
          <a:prstGeom prst="rect">
            <a:avLst/>
          </a:prstGeom>
        </p:spPr>
      </p:pic>
      <p:pic>
        <p:nvPicPr>
          <p:cNvPr id="15" name="Picture 14" descr="cover2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22" y="3867476"/>
            <a:ext cx="1723030" cy="2286000"/>
          </a:xfrm>
          <a:prstGeom prst="rect">
            <a:avLst/>
          </a:prstGeom>
        </p:spPr>
      </p:pic>
      <p:pic>
        <p:nvPicPr>
          <p:cNvPr id="17" name="Picture 16" descr="programc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19" y="1327282"/>
            <a:ext cx="1655123" cy="2286000"/>
          </a:xfrm>
          <a:prstGeom prst="rect">
            <a:avLst/>
          </a:prstGeom>
        </p:spPr>
      </p:pic>
      <p:pic>
        <p:nvPicPr>
          <p:cNvPr id="18" name="Picture 17" descr="lincolncenterplaybill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42" y="1327282"/>
            <a:ext cx="19240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1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hellfil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02" y="2959738"/>
            <a:ext cx="5344998" cy="3657600"/>
          </a:xfrm>
          <a:prstGeom prst="rect">
            <a:avLst/>
          </a:prstGeom>
        </p:spPr>
      </p:pic>
      <p:pic>
        <p:nvPicPr>
          <p:cNvPr id="4" name="Picture 3" descr="mitchel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850900"/>
            <a:ext cx="2501900" cy="1993900"/>
          </a:xfrm>
          <a:prstGeom prst="rect">
            <a:avLst/>
          </a:prstGeom>
        </p:spPr>
      </p:pic>
      <p:pic>
        <p:nvPicPr>
          <p:cNvPr id="6" name="Picture 5" descr="Mitchell1996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2" y="4283733"/>
            <a:ext cx="3454400" cy="2324100"/>
          </a:xfrm>
          <a:prstGeom prst="rect">
            <a:avLst/>
          </a:prstGeom>
        </p:spPr>
      </p:pic>
      <p:pic>
        <p:nvPicPr>
          <p:cNvPr id="8" name="Picture 7" descr="Mitchell1996c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431800"/>
            <a:ext cx="3530600" cy="2413000"/>
          </a:xfrm>
          <a:prstGeom prst="rect">
            <a:avLst/>
          </a:prstGeom>
        </p:spPr>
      </p:pic>
      <p:pic>
        <p:nvPicPr>
          <p:cNvPr id="9" name="Picture 8" descr="mitchell199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2" y="431800"/>
            <a:ext cx="2747414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77869" y="142106"/>
            <a:ext cx="1660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Mitchell (70): </a:t>
            </a:r>
          </a:p>
          <a:p>
            <a:pPr algn="ctr"/>
            <a:r>
              <a:rPr lang="en-US" dirty="0" smtClean="0"/>
              <a:t>1996</a:t>
            </a:r>
            <a:r>
              <a:rPr lang="en-US" dirty="0"/>
              <a:t> </a:t>
            </a:r>
            <a:r>
              <a:rPr lang="en-US" dirty="0" smtClean="0"/>
              <a:t> television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62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4playbil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77" y="752406"/>
            <a:ext cx="1490870" cy="2286000"/>
          </a:xfrm>
          <a:prstGeom prst="rect">
            <a:avLst/>
          </a:prstGeom>
        </p:spPr>
      </p:pic>
      <p:pic>
        <p:nvPicPr>
          <p:cNvPr id="4" name="Picture 3" descr="Hoffman1984a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r="4559" b="4649"/>
          <a:stretch/>
        </p:blipFill>
        <p:spPr>
          <a:xfrm>
            <a:off x="5746648" y="377628"/>
            <a:ext cx="3018509" cy="3487560"/>
          </a:xfrm>
          <a:prstGeom prst="rect">
            <a:avLst/>
          </a:prstGeom>
        </p:spPr>
      </p:pic>
      <p:pic>
        <p:nvPicPr>
          <p:cNvPr id="5" name="Picture 4" descr="Hoffman198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77" y="374156"/>
            <a:ext cx="2881347" cy="3657600"/>
          </a:xfrm>
          <a:prstGeom prst="rect">
            <a:avLst/>
          </a:prstGeom>
        </p:spPr>
      </p:pic>
      <p:pic>
        <p:nvPicPr>
          <p:cNvPr id="6" name="Picture 5" descr="rei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2" y="3200400"/>
            <a:ext cx="3607496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848" y="65305"/>
            <a:ext cx="2082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Dustin Hoffman (46)</a:t>
            </a:r>
          </a:p>
          <a:p>
            <a:r>
              <a:rPr lang="en-US" dirty="0" smtClean="0"/>
              <a:t>Broadway 1984:</a:t>
            </a:r>
            <a:endParaRPr lang="en-US" dirty="0"/>
          </a:p>
        </p:txBody>
      </p:sp>
      <p:pic>
        <p:nvPicPr>
          <p:cNvPr id="9" name="Picture 8" descr="IMG_526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9194" r="8291" b="9688"/>
          <a:stretch/>
        </p:blipFill>
        <p:spPr>
          <a:xfrm>
            <a:off x="4060506" y="3635707"/>
            <a:ext cx="47046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ffman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91" y="347479"/>
            <a:ext cx="4572000" cy="2743200"/>
          </a:xfrm>
          <a:prstGeom prst="rect">
            <a:avLst/>
          </a:prstGeom>
        </p:spPr>
      </p:pic>
      <p:pic>
        <p:nvPicPr>
          <p:cNvPr id="3" name="Picture 2" descr="Hoffman19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03" y="3215605"/>
            <a:ext cx="5852809" cy="3474720"/>
          </a:xfrm>
          <a:prstGeom prst="rect">
            <a:avLst/>
          </a:prstGeom>
        </p:spPr>
      </p:pic>
      <p:pic>
        <p:nvPicPr>
          <p:cNvPr id="4" name="Picture 3" descr="Hoffman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3" y="347479"/>
            <a:ext cx="3464560" cy="2743200"/>
          </a:xfrm>
          <a:prstGeom prst="rect">
            <a:avLst/>
          </a:prstGeom>
        </p:spPr>
      </p:pic>
      <p:pic>
        <p:nvPicPr>
          <p:cNvPr id="6" name="Picture 5" descr="rei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08" y="4166415"/>
            <a:ext cx="2286000" cy="2523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2979" y="3373043"/>
            <a:ext cx="1088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1985 CBS</a:t>
            </a:r>
          </a:p>
          <a:p>
            <a:r>
              <a:rPr lang="en-US" dirty="0" smtClean="0"/>
              <a:t>television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5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lbrook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1651000"/>
            <a:ext cx="2997200" cy="3543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1394" y="1145169"/>
            <a:ext cx="18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 Holbrook (70)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51562" y="5434347"/>
            <a:ext cx="2919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7 city tour in 1996</a:t>
            </a:r>
          </a:p>
          <a:p>
            <a:pPr algn="ctr"/>
            <a:r>
              <a:rPr lang="en-US" dirty="0" smtClean="0"/>
              <a:t>With Elizabeth Franz as Linda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99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th-Of-Salesman-Playbill-02-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9" y="765094"/>
            <a:ext cx="1762506" cy="2743200"/>
          </a:xfrm>
          <a:prstGeom prst="rect">
            <a:avLst/>
          </a:prstGeom>
        </p:spPr>
      </p:pic>
      <p:pic>
        <p:nvPicPr>
          <p:cNvPr id="3" name="Picture 2" descr="dennehy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9" y="3654897"/>
            <a:ext cx="2478555" cy="2971800"/>
          </a:xfrm>
          <a:prstGeom prst="rect">
            <a:avLst/>
          </a:prstGeom>
        </p:spPr>
      </p:pic>
      <p:pic>
        <p:nvPicPr>
          <p:cNvPr id="5" name="Picture 4" descr="dennehy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30" y="286211"/>
            <a:ext cx="2540240" cy="3191256"/>
          </a:xfrm>
          <a:prstGeom prst="rect">
            <a:avLst/>
          </a:prstGeom>
        </p:spPr>
      </p:pic>
      <p:pic>
        <p:nvPicPr>
          <p:cNvPr id="7" name="Picture 6" descr="dennehy6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06" y="285605"/>
            <a:ext cx="4793139" cy="3182112"/>
          </a:xfrm>
          <a:prstGeom prst="rect">
            <a:avLst/>
          </a:prstGeom>
        </p:spPr>
      </p:pic>
      <p:pic>
        <p:nvPicPr>
          <p:cNvPr id="8" name="Picture 7" descr="Dennehy1999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549" y="3634332"/>
            <a:ext cx="4626685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536" y="101545"/>
            <a:ext cx="1993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Brian </a:t>
            </a:r>
            <a:r>
              <a:rPr lang="en-US" dirty="0" err="1" smtClean="0"/>
              <a:t>Dennehy</a:t>
            </a:r>
            <a:r>
              <a:rPr lang="en-US" dirty="0" smtClean="0"/>
              <a:t> (60) </a:t>
            </a:r>
          </a:p>
          <a:p>
            <a:r>
              <a:rPr lang="en-US" dirty="0" smtClean="0"/>
              <a:t>Broadway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5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nnehy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0" y="213322"/>
            <a:ext cx="7378700" cy="3175000"/>
          </a:xfrm>
          <a:prstGeom prst="rect">
            <a:avLst/>
          </a:prstGeom>
        </p:spPr>
      </p:pic>
      <p:pic>
        <p:nvPicPr>
          <p:cNvPr id="5" name="Picture 4" descr="dennehy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10" y="3532674"/>
            <a:ext cx="437654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2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oydwsuitcas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10" y="176741"/>
            <a:ext cx="2463800" cy="3581400"/>
          </a:xfrm>
          <a:prstGeom prst="rect">
            <a:avLst/>
          </a:prstGeom>
        </p:spPr>
      </p:pic>
      <p:pic>
        <p:nvPicPr>
          <p:cNvPr id="5" name="Picture 4" descr="Lloy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53" y="1239684"/>
            <a:ext cx="3045024" cy="4572000"/>
          </a:xfrm>
          <a:prstGeom prst="rect">
            <a:avLst/>
          </a:prstGeom>
        </p:spPr>
      </p:pic>
      <p:pic>
        <p:nvPicPr>
          <p:cNvPr id="6" name="Picture 5" descr="Lloyd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68" y="172282"/>
            <a:ext cx="2828925" cy="3657600"/>
          </a:xfrm>
          <a:prstGeom prst="rect">
            <a:avLst/>
          </a:prstGeom>
        </p:spPr>
      </p:pic>
      <p:pic>
        <p:nvPicPr>
          <p:cNvPr id="7" name="Picture 6" descr="Lloyd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30" y="3829882"/>
            <a:ext cx="3680604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250" y="458068"/>
            <a:ext cx="2444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Christopher Lloyd (72)</a:t>
            </a:r>
          </a:p>
          <a:p>
            <a:pPr algn="ctr"/>
            <a:r>
              <a:rPr lang="en-US" dirty="0" smtClean="0"/>
              <a:t>Weston Playhouse 2010</a:t>
            </a:r>
            <a:endParaRPr lang="en-US" dirty="0"/>
          </a:p>
        </p:txBody>
      </p:sp>
      <p:pic>
        <p:nvPicPr>
          <p:cNvPr id="10" name="Picture 9" descr="Lloydextr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28" y="3829882"/>
            <a:ext cx="186504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9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oydWes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0" y="216960"/>
            <a:ext cx="6858001" cy="4553712"/>
          </a:xfrm>
          <a:prstGeom prst="rect">
            <a:avLst/>
          </a:prstGeom>
        </p:spPr>
      </p:pic>
      <p:pic>
        <p:nvPicPr>
          <p:cNvPr id="4" name="Picture 3" descr="oldermill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94" y="3686529"/>
            <a:ext cx="26416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ffman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44" y="273760"/>
            <a:ext cx="41148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2012playbil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92" y="692983"/>
            <a:ext cx="1714500" cy="2743200"/>
          </a:xfrm>
          <a:prstGeom prst="rect">
            <a:avLst/>
          </a:prstGeom>
        </p:spPr>
      </p:pic>
      <p:pic>
        <p:nvPicPr>
          <p:cNvPr id="5" name="Picture 4" descr="shoffman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1" y="348516"/>
            <a:ext cx="2717800" cy="2997200"/>
          </a:xfrm>
          <a:prstGeom prst="rect">
            <a:avLst/>
          </a:prstGeom>
        </p:spPr>
      </p:pic>
      <p:pic>
        <p:nvPicPr>
          <p:cNvPr id="6" name="Picture 5" descr="shoffman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2" y="3854750"/>
            <a:ext cx="4076700" cy="2692400"/>
          </a:xfrm>
          <a:prstGeom prst="rect">
            <a:avLst/>
          </a:prstGeom>
        </p:spPr>
      </p:pic>
      <p:pic>
        <p:nvPicPr>
          <p:cNvPr id="8" name="Picture 7" descr="shoffman4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54" y="4217364"/>
            <a:ext cx="4471147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863" y="3416830"/>
            <a:ext cx="44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Philip Seymour Hoffman (44)  Broadway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83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ffman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41" y="569520"/>
            <a:ext cx="4025900" cy="2387600"/>
          </a:xfrm>
          <a:prstGeom prst="rect">
            <a:avLst/>
          </a:prstGeom>
        </p:spPr>
      </p:pic>
      <p:pic>
        <p:nvPicPr>
          <p:cNvPr id="3" name="Picture 2" descr="shoffman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58" y="2936299"/>
            <a:ext cx="3568700" cy="3721100"/>
          </a:xfrm>
          <a:prstGeom prst="rect">
            <a:avLst/>
          </a:prstGeom>
        </p:spPr>
      </p:pic>
      <p:pic>
        <p:nvPicPr>
          <p:cNvPr id="4" name="Picture 3" descr="Lomanfamily2012Hoffma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" r="3583" b="6723"/>
          <a:stretch/>
        </p:blipFill>
        <p:spPr>
          <a:xfrm>
            <a:off x="286736" y="361310"/>
            <a:ext cx="5072623" cy="3344679"/>
          </a:xfrm>
          <a:prstGeom prst="rect">
            <a:avLst/>
          </a:prstGeom>
        </p:spPr>
      </p:pic>
      <p:pic>
        <p:nvPicPr>
          <p:cNvPr id="6" name="Picture 5" descr="shoffsitt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8" y="3685168"/>
            <a:ext cx="4326261" cy="2962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3941" y="176644"/>
            <a:ext cx="2770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N.B. how often he is sitting!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160" y="4661310"/>
            <a:ext cx="1033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</a:t>
            </a:r>
          </a:p>
          <a:p>
            <a:r>
              <a:rPr lang="en-US" dirty="0" smtClean="0"/>
              <a:t>B/W</a:t>
            </a:r>
          </a:p>
          <a:p>
            <a:r>
              <a:rPr lang="en-US" dirty="0" smtClean="0"/>
              <a:t>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7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259" y="190117"/>
            <a:ext cx="401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1949 Broadway Premier with Lee J. Cobb</a:t>
            </a:r>
            <a:endParaRPr lang="en-US" dirty="0"/>
          </a:p>
        </p:txBody>
      </p:sp>
      <p:pic>
        <p:nvPicPr>
          <p:cNvPr id="5" name="Picture 4" descr="cover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62" y="635671"/>
            <a:ext cx="1672575" cy="2286000"/>
          </a:xfrm>
          <a:prstGeom prst="rect">
            <a:avLst/>
          </a:prstGeom>
        </p:spPr>
      </p:pic>
      <p:pic>
        <p:nvPicPr>
          <p:cNvPr id="7" name="Picture 6" descr="Cobb1949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59" y="642737"/>
            <a:ext cx="3352800" cy="3657600"/>
          </a:xfrm>
          <a:prstGeom prst="rect">
            <a:avLst/>
          </a:prstGeom>
        </p:spPr>
      </p:pic>
      <p:pic>
        <p:nvPicPr>
          <p:cNvPr id="8" name="Picture 7" descr="Cobb1949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722" y="614850"/>
            <a:ext cx="3397956" cy="3657600"/>
          </a:xfrm>
          <a:prstGeom prst="rect">
            <a:avLst/>
          </a:prstGeom>
        </p:spPr>
      </p:pic>
      <p:pic>
        <p:nvPicPr>
          <p:cNvPr id="10" name="Picture 9" descr="CObb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t="11442" r="24729"/>
          <a:stretch/>
        </p:blipFill>
        <p:spPr>
          <a:xfrm>
            <a:off x="2768700" y="3102367"/>
            <a:ext cx="3497307" cy="36102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5608" y="5743940"/>
            <a:ext cx="109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Cobb (37)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11729" y="5717669"/>
            <a:ext cx="144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Dunnock</a:t>
            </a:r>
            <a:r>
              <a:rPr lang="en-US" dirty="0" smtClean="0"/>
              <a:t> (48)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9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842" y="4445776"/>
            <a:ext cx="18079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Royal </a:t>
            </a:r>
          </a:p>
          <a:p>
            <a:pPr algn="ctr"/>
            <a:r>
              <a:rPr lang="en-US" dirty="0" smtClean="0"/>
              <a:t>Shakespeare </a:t>
            </a:r>
          </a:p>
          <a:p>
            <a:pPr algn="ctr"/>
            <a:r>
              <a:rPr lang="en-US" dirty="0" smtClean="0"/>
              <a:t>Company</a:t>
            </a:r>
          </a:p>
          <a:p>
            <a:pPr algn="ctr"/>
            <a:r>
              <a:rPr lang="en-US" dirty="0" smtClean="0"/>
              <a:t>2015 </a:t>
            </a:r>
          </a:p>
          <a:p>
            <a:pPr algn="ctr"/>
            <a:r>
              <a:rPr lang="en-US" dirty="0" smtClean="0"/>
              <a:t>with Antony </a:t>
            </a:r>
            <a:r>
              <a:rPr lang="en-US" dirty="0" err="1" smtClean="0"/>
              <a:t>Sher</a:t>
            </a:r>
            <a:endParaRPr lang="en-US" dirty="0"/>
          </a:p>
        </p:txBody>
      </p:sp>
      <p:pic>
        <p:nvPicPr>
          <p:cNvPr id="4" name="Picture 3" descr="Sher3Salesm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6" y="104987"/>
            <a:ext cx="5312906" cy="3657600"/>
          </a:xfrm>
          <a:prstGeom prst="rect">
            <a:avLst/>
          </a:prstGeom>
        </p:spPr>
      </p:pic>
      <p:pic>
        <p:nvPicPr>
          <p:cNvPr id="6" name="Picture 5" descr="SherSalesm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57" y="3109186"/>
            <a:ext cx="6094107" cy="3657600"/>
          </a:xfrm>
          <a:prstGeom prst="rect">
            <a:avLst/>
          </a:prstGeom>
        </p:spPr>
      </p:pic>
      <p:pic>
        <p:nvPicPr>
          <p:cNvPr id="8" name="Picture 7" descr="Sher2Salesm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80" y="730911"/>
            <a:ext cx="3508253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8652" y="314486"/>
            <a:ext cx="2437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Harriet Walters as Linda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0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utton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02" y="232673"/>
            <a:ext cx="4959783" cy="3200400"/>
          </a:xfrm>
          <a:prstGeom prst="rect">
            <a:avLst/>
          </a:prstGeom>
        </p:spPr>
      </p:pic>
      <p:pic>
        <p:nvPicPr>
          <p:cNvPr id="5" name="Picture 4" descr="dutton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91" y="3433073"/>
            <a:ext cx="4994694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5810" y="0"/>
            <a:ext cx="154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Black casts:</a:t>
            </a:r>
            <a:endParaRPr lang="en-US" dirty="0"/>
          </a:p>
        </p:txBody>
      </p:sp>
      <p:pic>
        <p:nvPicPr>
          <p:cNvPr id="8" name="Picture 7" descr="IMG_526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141" r="15144" b="13432"/>
          <a:stretch/>
        </p:blipFill>
        <p:spPr>
          <a:xfrm rot="5400000">
            <a:off x="-595145" y="2268452"/>
            <a:ext cx="5218885" cy="3566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217" y="308880"/>
            <a:ext cx="1464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Richard Ward</a:t>
            </a:r>
          </a:p>
          <a:p>
            <a:pPr algn="ctr"/>
            <a:r>
              <a:rPr lang="en-US" dirty="0" smtClean="0"/>
              <a:t> 1972</a:t>
            </a:r>
          </a:p>
          <a:p>
            <a:pPr algn="ctr"/>
            <a:r>
              <a:rPr lang="en-US" dirty="0" smtClean="0"/>
              <a:t>Center Stage </a:t>
            </a:r>
          </a:p>
          <a:p>
            <a:pPr algn="ctr"/>
            <a:r>
              <a:rPr lang="en-US" dirty="0" smtClean="0"/>
              <a:t>Baltimore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03711" y="522583"/>
            <a:ext cx="1799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Charles S. Dutton</a:t>
            </a:r>
          </a:p>
          <a:p>
            <a:pPr algn="ctr"/>
            <a:r>
              <a:rPr lang="en-US" dirty="0" smtClean="0"/>
              <a:t>2009</a:t>
            </a:r>
          </a:p>
          <a:p>
            <a:pPr algn="ctr"/>
            <a:r>
              <a:rPr lang="en-US" dirty="0" smtClean="0"/>
              <a:t>Yale 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2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bins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8" y="552058"/>
            <a:ext cx="3657600" cy="2350321"/>
          </a:xfrm>
          <a:prstGeom prst="rect">
            <a:avLst/>
          </a:prstGeom>
        </p:spPr>
      </p:pic>
      <p:pic>
        <p:nvPicPr>
          <p:cNvPr id="5" name="Picture 4" descr="kashgoinsblack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52" y="552371"/>
            <a:ext cx="3507475" cy="2350008"/>
          </a:xfrm>
          <a:prstGeom prst="rect">
            <a:avLst/>
          </a:prstGeom>
        </p:spPr>
      </p:pic>
      <p:pic>
        <p:nvPicPr>
          <p:cNvPr id="6" name="Picture 5" descr="SCoastRepBlack2013_st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63" y="3189036"/>
            <a:ext cx="6294474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881" y="158029"/>
            <a:ext cx="242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Charlie Robinson (2013)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16579" y="182726"/>
            <a:ext cx="260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Keith “</a:t>
            </a:r>
            <a:r>
              <a:rPr lang="en-US" dirty="0" err="1" smtClean="0"/>
              <a:t>Kash</a:t>
            </a:r>
            <a:r>
              <a:rPr lang="en-US" dirty="0" smtClean="0"/>
              <a:t>” </a:t>
            </a:r>
            <a:r>
              <a:rPr lang="en-US" dirty="0" err="1" smtClean="0"/>
              <a:t>Goins</a:t>
            </a:r>
            <a:r>
              <a:rPr lang="en-US" dirty="0" smtClean="0"/>
              <a:t> (2014)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69518" y="2877636"/>
            <a:ext cx="469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Coast Repertory Theatre production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78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ijin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46" y="409677"/>
            <a:ext cx="4914900" cy="3200400"/>
          </a:xfrm>
          <a:prstGeom prst="rect">
            <a:avLst/>
          </a:prstGeom>
        </p:spPr>
      </p:pic>
      <p:pic>
        <p:nvPicPr>
          <p:cNvPr id="5" name="Picture 4" descr="beijingpos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89" y="3820121"/>
            <a:ext cx="3378200" cy="2578100"/>
          </a:xfrm>
          <a:prstGeom prst="rect">
            <a:avLst/>
          </a:prstGeom>
        </p:spPr>
      </p:pic>
      <p:pic>
        <p:nvPicPr>
          <p:cNvPr id="6" name="Picture 5" descr="beij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2" y="915436"/>
            <a:ext cx="3022600" cy="490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352" y="303653"/>
            <a:ext cx="250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Salesman</a:t>
            </a:r>
            <a:r>
              <a:rPr lang="en-US" dirty="0" smtClean="0"/>
              <a:t> in Beijing 1983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3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ijing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0" y="620532"/>
            <a:ext cx="3727174" cy="5486400"/>
          </a:xfrm>
          <a:prstGeom prst="rect">
            <a:avLst/>
          </a:prstGeom>
        </p:spPr>
      </p:pic>
      <p:pic>
        <p:nvPicPr>
          <p:cNvPr id="3" name="Picture 2" descr="asianwil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87" y="2743200"/>
            <a:ext cx="4742307" cy="4114800"/>
          </a:xfrm>
          <a:prstGeom prst="rect">
            <a:avLst/>
          </a:prstGeom>
        </p:spPr>
      </p:pic>
      <p:pic>
        <p:nvPicPr>
          <p:cNvPr id="4" name="Picture 3" descr="beijinganoth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496" y="134014"/>
            <a:ext cx="2794000" cy="256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0141" y="917598"/>
            <a:ext cx="14285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Ying</a:t>
            </a:r>
          </a:p>
          <a:p>
            <a:pPr algn="ctr"/>
            <a:r>
              <a:rPr lang="en-US" sz="2400" dirty="0" err="1" smtClean="0"/>
              <a:t>Roucheng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as Willy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01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esewilly20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378104"/>
            <a:ext cx="2201749" cy="3200400"/>
          </a:xfrm>
          <a:prstGeom prst="rect">
            <a:avLst/>
          </a:prstGeom>
        </p:spPr>
      </p:pic>
      <p:pic>
        <p:nvPicPr>
          <p:cNvPr id="3" name="Picture 2" descr="lucy_willy?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32" y="3632104"/>
            <a:ext cx="2321591" cy="2926080"/>
          </a:xfrm>
          <a:prstGeom prst="rect">
            <a:avLst/>
          </a:prstGeom>
        </p:spPr>
      </p:pic>
      <p:pic>
        <p:nvPicPr>
          <p:cNvPr id="4" name="Picture 3" descr="lovelucy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3632104"/>
            <a:ext cx="2552700" cy="2946400"/>
          </a:xfrm>
          <a:prstGeom prst="rect">
            <a:avLst/>
          </a:prstGeom>
        </p:spPr>
      </p:pic>
      <p:pic>
        <p:nvPicPr>
          <p:cNvPr id="5" name="Picture 4" descr="ChineseLoman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10" y="418527"/>
            <a:ext cx="4502023" cy="3017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79" y="40937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Asian productions: Korea, China, US</a:t>
            </a:r>
            <a:endParaRPr lang="en-US" dirty="0"/>
          </a:p>
        </p:txBody>
      </p:sp>
      <p:pic>
        <p:nvPicPr>
          <p:cNvPr id="9" name="Picture 8" descr="IMG_527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0" t="11348" r="13708" b="8565"/>
          <a:stretch/>
        </p:blipFill>
        <p:spPr>
          <a:xfrm>
            <a:off x="89979" y="432162"/>
            <a:ext cx="4354755" cy="3017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3859" y="6503303"/>
            <a:ext cx="374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Always Love Lucy productions  (2014)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74810" y="6503303"/>
            <a:ext cx="149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Vishaal</a:t>
            </a:r>
            <a:r>
              <a:rPr lang="en-US" dirty="0" smtClean="0"/>
              <a:t> Reddy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7382" y="6492716"/>
            <a:ext cx="150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Ding </a:t>
            </a:r>
            <a:r>
              <a:rPr lang="en-US" dirty="0" err="1" smtClean="0"/>
              <a:t>Zhicheng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7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elzinerdesig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533400"/>
            <a:ext cx="81026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6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elzinerlea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939800"/>
            <a:ext cx="66421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elzinerst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723900"/>
            <a:ext cx="75819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0232" y="312318"/>
            <a:ext cx="2904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Mielziner</a:t>
            </a:r>
            <a:r>
              <a:rPr lang="en-US" sz="2800" dirty="0" smtClean="0"/>
              <a:t> inspired: </a:t>
            </a:r>
            <a:endParaRPr lang="en-US" sz="2800" dirty="0"/>
          </a:p>
        </p:txBody>
      </p:sp>
      <p:pic>
        <p:nvPicPr>
          <p:cNvPr id="3" name="Picture 2" descr="deathofasalesman1956easternillinoisu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6" y="3315529"/>
            <a:ext cx="4339809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8606" y="6462396"/>
            <a:ext cx="306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Eastern Illinois University 1965</a:t>
            </a:r>
            <a:endParaRPr lang="en-US" dirty="0"/>
          </a:p>
        </p:txBody>
      </p:sp>
      <p:pic>
        <p:nvPicPr>
          <p:cNvPr id="10" name="Picture 9" descr="class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9" y="1030673"/>
            <a:ext cx="2998033" cy="1997439"/>
          </a:xfrm>
          <a:prstGeom prst="rect">
            <a:avLst/>
          </a:prstGeom>
        </p:spPr>
      </p:pic>
      <p:pic>
        <p:nvPicPr>
          <p:cNvPr id="13" name="Picture 12" descr="complexset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13" y="104105"/>
            <a:ext cx="4632960" cy="3474720"/>
          </a:xfrm>
          <a:prstGeom prst="rect">
            <a:avLst/>
          </a:prstGeom>
        </p:spPr>
      </p:pic>
      <p:pic>
        <p:nvPicPr>
          <p:cNvPr id="15" name="Picture 14" descr="MuddyWaters2008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95" y="3657357"/>
            <a:ext cx="3810000" cy="2857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62306" y="6462396"/>
            <a:ext cx="210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Muddy Waters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58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bb1966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01" y="681655"/>
            <a:ext cx="5080000" cy="339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412" y="496002"/>
            <a:ext cx="1834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Lee J. Cobb (54) </a:t>
            </a:r>
          </a:p>
          <a:p>
            <a:r>
              <a:rPr lang="en-US" dirty="0" smtClean="0"/>
              <a:t>in 1966 television</a:t>
            </a:r>
          </a:p>
          <a:p>
            <a:r>
              <a:rPr lang="en-US" dirty="0" smtClean="0"/>
              <a:t>version: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25143" y="4677478"/>
            <a:ext cx="3354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With: Mildred </a:t>
            </a:r>
            <a:r>
              <a:rPr lang="en-US" dirty="0" err="1" smtClean="0"/>
              <a:t>Dunnock</a:t>
            </a:r>
            <a:r>
              <a:rPr lang="en-US" dirty="0" smtClean="0"/>
              <a:t> (65)</a:t>
            </a:r>
            <a:endParaRPr lang="en-US" dirty="0"/>
          </a:p>
          <a:p>
            <a:r>
              <a:rPr lang="en-US" dirty="0" smtClean="0"/>
              <a:t>	  George Segal (Biff)</a:t>
            </a:r>
          </a:p>
          <a:p>
            <a:r>
              <a:rPr lang="en-US" dirty="0" smtClean="0"/>
              <a:t>	  James </a:t>
            </a:r>
            <a:r>
              <a:rPr lang="en-US" dirty="0" err="1" smtClean="0"/>
              <a:t>Farentino</a:t>
            </a:r>
            <a:r>
              <a:rPr lang="en-US" dirty="0" smtClean="0"/>
              <a:t> (Happy)</a:t>
            </a:r>
          </a:p>
          <a:p>
            <a:r>
              <a:rPr lang="en-US" dirty="0" smtClean="0"/>
              <a:t>	  and Gene Wilder (Bernard)</a:t>
            </a:r>
            <a:endParaRPr lang="en-US" dirty="0"/>
          </a:p>
        </p:txBody>
      </p:sp>
      <p:pic>
        <p:nvPicPr>
          <p:cNvPr id="6" name="Picture 5" descr="cobbfilm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52" y="4382579"/>
            <a:ext cx="3505200" cy="210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3365" y="31856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dunnock196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9" y="1695150"/>
            <a:ext cx="23749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7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uthrie2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15" y="129805"/>
            <a:ext cx="48768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3725" y="4004876"/>
            <a:ext cx="191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Guthrie’s 2004</a:t>
            </a:r>
          </a:p>
          <a:p>
            <a:pPr algn="ctr"/>
            <a:r>
              <a:rPr lang="en-US" dirty="0" smtClean="0"/>
              <a:t>Open stage design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8927" y="327225"/>
            <a:ext cx="2393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Guthrie Theatre has </a:t>
            </a:r>
          </a:p>
          <a:p>
            <a:pPr algn="ctr"/>
            <a:r>
              <a:rPr lang="en-US" dirty="0"/>
              <a:t>m</a:t>
            </a:r>
            <a:r>
              <a:rPr lang="en-US" dirty="0" smtClean="0"/>
              <a:t>ounted 3 productions 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i="1" dirty="0" smtClean="0"/>
              <a:t>Salesman</a:t>
            </a:r>
            <a:endParaRPr lang="en-US" i="1" dirty="0"/>
          </a:p>
        </p:txBody>
      </p:sp>
      <p:pic>
        <p:nvPicPr>
          <p:cNvPr id="7" name="Picture 6" descr="IMG_526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6679" r="3900"/>
          <a:stretch/>
        </p:blipFill>
        <p:spPr>
          <a:xfrm>
            <a:off x="87582" y="2997795"/>
            <a:ext cx="5700945" cy="3794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4595" y="1620086"/>
            <a:ext cx="2368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first was in 1963 </a:t>
            </a:r>
          </a:p>
          <a:p>
            <a:pPr algn="ctr"/>
            <a:r>
              <a:rPr lang="en-US" dirty="0" smtClean="0"/>
              <a:t>with Hume </a:t>
            </a:r>
            <a:r>
              <a:rPr lang="en-US" dirty="0" err="1" smtClean="0"/>
              <a:t>Cronyn</a:t>
            </a:r>
            <a:r>
              <a:rPr lang="en-US" dirty="0" smtClean="0"/>
              <a:t> (52) </a:t>
            </a:r>
          </a:p>
          <a:p>
            <a:pPr algn="ctr"/>
            <a:r>
              <a:rPr lang="en-US" dirty="0" smtClean="0"/>
              <a:t>and Jessica Tandy (54)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4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6586" y="1272784"/>
            <a:ext cx="2055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 the round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" name="Picture 3" descr="representionalset_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" y="3191036"/>
            <a:ext cx="5767057" cy="3657600"/>
          </a:xfrm>
          <a:prstGeom prst="rect">
            <a:avLst/>
          </a:prstGeom>
        </p:spPr>
      </p:pic>
      <p:pic>
        <p:nvPicPr>
          <p:cNvPr id="6" name="Picture 5" descr="intheroun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39" y="20823"/>
            <a:ext cx="474930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1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ebo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80" y="226398"/>
            <a:ext cx="2997200" cy="398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442" y="91245"/>
            <a:ext cx="176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Skeletal framing:</a:t>
            </a:r>
            <a:endParaRPr lang="en-US" dirty="0"/>
          </a:p>
        </p:txBody>
      </p:sp>
      <p:pic>
        <p:nvPicPr>
          <p:cNvPr id="6" name="Picture 5" descr="complex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5"/>
          <a:stretch/>
        </p:blipFill>
        <p:spPr>
          <a:xfrm>
            <a:off x="592582" y="461183"/>
            <a:ext cx="4572000" cy="3063600"/>
          </a:xfrm>
          <a:prstGeom prst="rect">
            <a:avLst/>
          </a:prstGeom>
        </p:spPr>
      </p:pic>
      <p:pic>
        <p:nvPicPr>
          <p:cNvPr id="8" name="Picture 7" descr="smalldesig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165" y="4444301"/>
            <a:ext cx="2997200" cy="2247900"/>
          </a:xfrm>
          <a:prstGeom prst="rect">
            <a:avLst/>
          </a:prstGeom>
        </p:spPr>
      </p:pic>
      <p:pic>
        <p:nvPicPr>
          <p:cNvPr id="10" name="Picture 9" descr="Soulpepper2010representatio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7" y="3732624"/>
            <a:ext cx="402336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9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athsframeEastMichigan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34" y="0"/>
            <a:ext cx="6438900" cy="3695700"/>
          </a:xfrm>
          <a:prstGeom prst="rect">
            <a:avLst/>
          </a:prstGeom>
        </p:spPr>
      </p:pic>
      <p:pic>
        <p:nvPicPr>
          <p:cNvPr id="6" name="Picture 5" descr="representalset_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542"/>
            <a:ext cx="5765800" cy="359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3147" y="1270097"/>
            <a:ext cx="13697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Using </a:t>
            </a:r>
          </a:p>
          <a:p>
            <a:pPr algn="ctr"/>
            <a:r>
              <a:rPr lang="en-US" sz="2800" dirty="0" smtClean="0"/>
              <a:t>Frames!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140335" y="55592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KansasCityRep201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/>
          <a:stretch/>
        </p:blipFill>
        <p:spPr>
          <a:xfrm>
            <a:off x="5380985" y="3941435"/>
            <a:ext cx="3643601" cy="261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72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yricArtsinMN20134chai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34" y="164427"/>
            <a:ext cx="4636214" cy="3474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779" y="133012"/>
            <a:ext cx="426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Minimal/Budget productions:</a:t>
            </a:r>
          </a:p>
          <a:p>
            <a:r>
              <a:rPr lang="en-US" dirty="0" smtClean="0"/>
              <a:t>Left: Covina, CA and Always Love Lucy, NYC</a:t>
            </a:r>
            <a:endParaRPr lang="en-US" dirty="0"/>
          </a:p>
        </p:txBody>
      </p:sp>
      <p:pic>
        <p:nvPicPr>
          <p:cNvPr id="5" name="Picture 4" descr="plainsetCovinaSt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" y="792845"/>
            <a:ext cx="4270248" cy="2862409"/>
          </a:xfrm>
          <a:prstGeom prst="rect">
            <a:avLst/>
          </a:prstGeom>
        </p:spPr>
      </p:pic>
      <p:pic>
        <p:nvPicPr>
          <p:cNvPr id="6" name="Picture 5" descr="simplisticThunderRiverTheaterCompanyCO_20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83" y="4032227"/>
            <a:ext cx="3653733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2955" y="3655254"/>
            <a:ext cx="433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Right: Lyric Arts, MN, and Thunder River, CO  </a:t>
            </a:r>
            <a:endParaRPr lang="en-US" dirty="0"/>
          </a:p>
        </p:txBody>
      </p:sp>
      <p:pic>
        <p:nvPicPr>
          <p:cNvPr id="9" name="Picture 8" descr="budgetset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r="13899"/>
          <a:stretch/>
        </p:blipFill>
        <p:spPr>
          <a:xfrm>
            <a:off x="143570" y="3855227"/>
            <a:ext cx="4779386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74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8461" y="3319063"/>
            <a:ext cx="2073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Checkered flooring:</a:t>
            </a:r>
          </a:p>
          <a:p>
            <a:endParaRPr lang="en-US" dirty="0"/>
          </a:p>
        </p:txBody>
      </p:sp>
      <p:pic>
        <p:nvPicPr>
          <p:cNvPr id="4" name="Picture 3" descr="cover-feature-play-7348112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48" y="203981"/>
            <a:ext cx="4572000" cy="3006725"/>
          </a:xfrm>
          <a:prstGeom prst="rect">
            <a:avLst/>
          </a:prstGeom>
        </p:spPr>
      </p:pic>
      <p:pic>
        <p:nvPicPr>
          <p:cNvPr id="6" name="Picture 5" descr="modern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8" y="2974841"/>
            <a:ext cx="5584122" cy="3657600"/>
          </a:xfrm>
          <a:prstGeom prst="rect">
            <a:avLst/>
          </a:prstGeom>
        </p:spPr>
      </p:pic>
      <p:pic>
        <p:nvPicPr>
          <p:cNvPr id="9" name="Picture 8" descr="simplethunderrive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1" y="203981"/>
            <a:ext cx="3643952" cy="2743200"/>
          </a:xfrm>
          <a:prstGeom prst="rect">
            <a:avLst/>
          </a:prstGeom>
        </p:spPr>
      </p:pic>
      <p:pic>
        <p:nvPicPr>
          <p:cNvPr id="11" name="Picture 10" descr="UcentralFLsalesmanblack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38" y="3825893"/>
            <a:ext cx="36576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81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2273" y="2034050"/>
            <a:ext cx="21850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Poetic imagery </a:t>
            </a:r>
          </a:p>
          <a:p>
            <a:pPr algn="ctr"/>
            <a:r>
              <a:rPr lang="en-US" dirty="0" smtClean="0"/>
              <a:t>of David Thacker’s</a:t>
            </a:r>
          </a:p>
          <a:p>
            <a:pPr algn="ctr"/>
            <a:r>
              <a:rPr lang="en-US" dirty="0" smtClean="0"/>
              <a:t> 1996 production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t National Theatre</a:t>
            </a:r>
          </a:p>
          <a:p>
            <a:pPr algn="ctr"/>
            <a:r>
              <a:rPr lang="en-US" dirty="0" smtClean="0"/>
              <a:t>London</a:t>
            </a:r>
          </a:p>
          <a:p>
            <a:pPr algn="ctr"/>
            <a:r>
              <a:rPr lang="en-US" dirty="0" smtClean="0"/>
              <a:t> with </a:t>
            </a:r>
            <a:r>
              <a:rPr lang="en-US" dirty="0" err="1" smtClean="0"/>
              <a:t>Alun</a:t>
            </a:r>
            <a:r>
              <a:rPr lang="en-US" dirty="0" smtClean="0"/>
              <a:t> Armstrong</a:t>
            </a:r>
          </a:p>
          <a:p>
            <a:pPr algn="ctr"/>
            <a:r>
              <a:rPr lang="en-US" dirty="0" smtClean="0"/>
              <a:t> as Willy.</a:t>
            </a:r>
            <a:endParaRPr lang="en-US" dirty="0"/>
          </a:p>
        </p:txBody>
      </p:sp>
      <p:pic>
        <p:nvPicPr>
          <p:cNvPr id="4" name="Picture 3" descr="ArmstrongSalesm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75" y="70619"/>
            <a:ext cx="4500598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58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68400"/>
            <a:ext cx="6858000" cy="452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1106" y="627364"/>
            <a:ext cx="276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…and checkered wallpaper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52350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4" y="672494"/>
            <a:ext cx="8229600" cy="5478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4952" y="312319"/>
            <a:ext cx="225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little more complex: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27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1" y="789906"/>
            <a:ext cx="8229600" cy="4931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8221" y="374783"/>
            <a:ext cx="209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 more complex: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72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gram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87" y="4364282"/>
            <a:ext cx="1535723" cy="2286000"/>
          </a:xfrm>
          <a:prstGeom prst="rect">
            <a:avLst/>
          </a:prstGeom>
        </p:spPr>
      </p:pic>
      <p:pic>
        <p:nvPicPr>
          <p:cNvPr id="4" name="Picture 3" descr="mitchel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93" y="231759"/>
            <a:ext cx="1739900" cy="3378200"/>
          </a:xfrm>
          <a:prstGeom prst="rect">
            <a:avLst/>
          </a:prstGeom>
        </p:spPr>
      </p:pic>
      <p:pic>
        <p:nvPicPr>
          <p:cNvPr id="5" name="Picture 4" descr="dekker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7" y="449303"/>
            <a:ext cx="1854200" cy="269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173" y="231759"/>
            <a:ext cx="161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Cobb:</a:t>
            </a:r>
            <a:endParaRPr lang="en-US" dirty="0"/>
          </a:p>
        </p:txBody>
      </p:sp>
      <p:pic>
        <p:nvPicPr>
          <p:cNvPr id="8" name="Picture 7" descr="lockhartaslom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6" y="601091"/>
            <a:ext cx="2387600" cy="294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738" y="3448205"/>
            <a:ext cx="224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Gene Lockhart (59)</a:t>
            </a:r>
          </a:p>
          <a:p>
            <a:pPr algn="ctr"/>
            <a:r>
              <a:rPr lang="en-US" dirty="0" smtClean="0"/>
              <a:t>Nov. 1949-April 1950)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06282" y="3076024"/>
            <a:ext cx="19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Albert Dekker (45)</a:t>
            </a:r>
          </a:p>
          <a:p>
            <a:pPr algn="ctr"/>
            <a:r>
              <a:rPr lang="en-US" dirty="0" smtClean="0"/>
              <a:t>May-Aug. 1950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91487" y="3670623"/>
            <a:ext cx="2171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Thomas Mitchell (58)</a:t>
            </a:r>
          </a:p>
          <a:p>
            <a:pPr algn="ctr"/>
            <a:r>
              <a:rPr lang="en-US" dirty="0" smtClean="0"/>
              <a:t>Sept.-Nov. 1950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32219" y="6457326"/>
            <a:ext cx="322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Dekker (53) in 1958 CBC version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0183" y="6444797"/>
            <a:ext cx="220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Rod </a:t>
            </a:r>
            <a:r>
              <a:rPr lang="en-US" dirty="0" err="1" smtClean="0"/>
              <a:t>Steiger</a:t>
            </a:r>
            <a:r>
              <a:rPr lang="en-US" dirty="0" smtClean="0"/>
              <a:t> (40) 1966</a:t>
            </a:r>
            <a:endParaRPr lang="en-US" dirty="0"/>
          </a:p>
        </p:txBody>
      </p:sp>
      <p:pic>
        <p:nvPicPr>
          <p:cNvPr id="15" name="Picture 14" descr="steiger1966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94" y="4176893"/>
            <a:ext cx="1460500" cy="2247900"/>
          </a:xfrm>
          <a:prstGeom prst="rect">
            <a:avLst/>
          </a:prstGeom>
        </p:spPr>
      </p:pic>
      <p:pic>
        <p:nvPicPr>
          <p:cNvPr id="17" name="Picture 16" descr="IMG_527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4" r="14756"/>
          <a:stretch/>
        </p:blipFill>
        <p:spPr>
          <a:xfrm>
            <a:off x="3311630" y="3796309"/>
            <a:ext cx="298238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2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sanedesign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7" y="759321"/>
            <a:ext cx="8229600" cy="5554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865" y="335865"/>
            <a:ext cx="1591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complex!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345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thcreativ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2" y="184789"/>
            <a:ext cx="2286000" cy="1451429"/>
          </a:xfrm>
          <a:prstGeom prst="rect">
            <a:avLst/>
          </a:prstGeom>
        </p:spPr>
      </p:pic>
      <p:pic>
        <p:nvPicPr>
          <p:cNvPr id="4" name="Picture 3" descr="imagis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2" y="4050606"/>
            <a:ext cx="5486400" cy="2599182"/>
          </a:xfrm>
          <a:prstGeom prst="rect">
            <a:avLst/>
          </a:prstGeom>
        </p:spPr>
      </p:pic>
      <p:pic>
        <p:nvPicPr>
          <p:cNvPr id="5" name="Picture 4" descr="Deathcreatives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83" y="184789"/>
            <a:ext cx="5242560" cy="3931920"/>
          </a:xfrm>
          <a:prstGeom prst="rect">
            <a:avLst/>
          </a:prstGeom>
        </p:spPr>
      </p:pic>
      <p:pic>
        <p:nvPicPr>
          <p:cNvPr id="6" name="Picture 5" descr="deathofasalesmanse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3" y="1760982"/>
            <a:ext cx="2794000" cy="2095500"/>
          </a:xfrm>
          <a:prstGeom prst="rect">
            <a:avLst/>
          </a:prstGeom>
        </p:spPr>
      </p:pic>
      <p:pic>
        <p:nvPicPr>
          <p:cNvPr id="8" name="Picture 7" descr="smallbigbackdro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15" y="4244911"/>
            <a:ext cx="2997200" cy="2006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68462" y="6353207"/>
            <a:ext cx="2568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Various representational: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146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anaRep2007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" y="228342"/>
            <a:ext cx="5029200" cy="3033237"/>
          </a:xfrm>
          <a:prstGeom prst="rect">
            <a:avLst/>
          </a:prstGeom>
        </p:spPr>
      </p:pic>
      <p:pic>
        <p:nvPicPr>
          <p:cNvPr id="3" name="Picture 2" descr="IndianaRep2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38" y="3355500"/>
            <a:ext cx="5029200" cy="3355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359" y="4248462"/>
            <a:ext cx="3482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Indiana Repertory Theatre</a:t>
            </a:r>
          </a:p>
          <a:p>
            <a:pPr algn="ctr"/>
            <a:r>
              <a:rPr lang="en-US" sz="2400" dirty="0" smtClean="0"/>
              <a:t>2007 off-kilter design: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6389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t-12853269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7" y="1246499"/>
            <a:ext cx="8229600" cy="4629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9293" y="874493"/>
            <a:ext cx="5517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the backdrop shadow (and red checkered flooring)!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124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stageCAhea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812800"/>
            <a:ext cx="8191500" cy="5219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4615" y="6095176"/>
            <a:ext cx="397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Thompson River University’s giant head!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804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atreMitu_craz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4" y="589211"/>
            <a:ext cx="8229600" cy="5477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6634" y="6207458"/>
            <a:ext cx="479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Theatre </a:t>
            </a:r>
            <a:r>
              <a:rPr lang="en-US" dirty="0" err="1" smtClean="0"/>
              <a:t>Mitu</a:t>
            </a:r>
            <a:r>
              <a:rPr lang="en-US" dirty="0" smtClean="0"/>
              <a:t>: highly representational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10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596" y="270676"/>
            <a:ext cx="142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Modern sets:</a:t>
            </a:r>
            <a:endParaRPr lang="en-US" dirty="0"/>
          </a:p>
        </p:txBody>
      </p:sp>
      <p:pic>
        <p:nvPicPr>
          <p:cNvPr id="3" name="Picture 2" descr="modern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01" y="166571"/>
            <a:ext cx="4876800" cy="3657600"/>
          </a:xfrm>
          <a:prstGeom prst="rect">
            <a:avLst/>
          </a:prstGeom>
        </p:spPr>
      </p:pic>
      <p:pic>
        <p:nvPicPr>
          <p:cNvPr id="4" name="Picture 3" descr="modern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" y="3137937"/>
            <a:ext cx="4876800" cy="3657600"/>
          </a:xfrm>
          <a:prstGeom prst="rect">
            <a:avLst/>
          </a:prstGeom>
        </p:spPr>
      </p:pic>
      <p:pic>
        <p:nvPicPr>
          <p:cNvPr id="7" name="Picture 6" descr="Deathmoder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7" y="640008"/>
            <a:ext cx="3048000" cy="2286000"/>
          </a:xfrm>
          <a:prstGeom prst="rect">
            <a:avLst/>
          </a:prstGeom>
        </p:spPr>
      </p:pic>
      <p:pic>
        <p:nvPicPr>
          <p:cNvPr id="10" name="Picture 9" descr="ultramodstag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33" y="4178134"/>
            <a:ext cx="415276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16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yricplaybil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36" y="1470182"/>
            <a:ext cx="3371531" cy="4572000"/>
          </a:xfrm>
          <a:prstGeom prst="rect">
            <a:avLst/>
          </a:prstGeom>
        </p:spPr>
      </p:pic>
      <p:pic>
        <p:nvPicPr>
          <p:cNvPr id="4" name="Picture 3" descr="Lyric2014s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85" y="136160"/>
            <a:ext cx="4754880" cy="3373121"/>
          </a:xfrm>
          <a:prstGeom prst="rect">
            <a:avLst/>
          </a:prstGeom>
        </p:spPr>
      </p:pic>
      <p:pic>
        <p:nvPicPr>
          <p:cNvPr id="5" name="Picture 4" descr="Lyric2014cha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903" y="3557492"/>
            <a:ext cx="473432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9856" y="458067"/>
            <a:ext cx="1401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Lyric Theatre</a:t>
            </a:r>
          </a:p>
          <a:p>
            <a:r>
              <a:rPr lang="en-US" dirty="0" smtClean="0"/>
              <a:t>Boston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84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687" y="69872"/>
            <a:ext cx="369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Paul Muni (53): London Premier 1949</a:t>
            </a:r>
            <a:endParaRPr lang="en-US" dirty="0"/>
          </a:p>
        </p:txBody>
      </p:sp>
      <p:pic>
        <p:nvPicPr>
          <p:cNvPr id="3" name="Picture 2" descr="muni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80" y="3999711"/>
            <a:ext cx="3742441" cy="2743200"/>
          </a:xfrm>
          <a:prstGeom prst="rect">
            <a:avLst/>
          </a:prstGeom>
        </p:spPr>
      </p:pic>
      <p:pic>
        <p:nvPicPr>
          <p:cNvPr id="4" name="Picture 3" descr="munisa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38" y="3977818"/>
            <a:ext cx="4531247" cy="2743200"/>
          </a:xfrm>
          <a:prstGeom prst="rect">
            <a:avLst/>
          </a:prstGeom>
        </p:spPr>
      </p:pic>
      <p:pic>
        <p:nvPicPr>
          <p:cNvPr id="5" name="Picture 4" descr="munisales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03" y="210753"/>
            <a:ext cx="2793076" cy="3657600"/>
          </a:xfrm>
          <a:prstGeom prst="rect">
            <a:avLst/>
          </a:prstGeom>
        </p:spPr>
      </p:pic>
      <p:pic>
        <p:nvPicPr>
          <p:cNvPr id="6" name="Picture 5" descr="IMG_526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t="28955" r="20014" b="16747"/>
          <a:stretch/>
        </p:blipFill>
        <p:spPr>
          <a:xfrm rot="16200000">
            <a:off x="3345578" y="1276697"/>
            <a:ext cx="3347684" cy="1828800"/>
          </a:xfrm>
          <a:prstGeom prst="rect">
            <a:avLst/>
          </a:prstGeom>
        </p:spPr>
      </p:pic>
      <p:pic>
        <p:nvPicPr>
          <p:cNvPr id="9" name="Picture 8" descr="IMG_526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7" t="6113" r="16552" b="4093"/>
          <a:stretch/>
        </p:blipFill>
        <p:spPr>
          <a:xfrm rot="5400000">
            <a:off x="332247" y="321194"/>
            <a:ext cx="344062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7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hpos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49" y="1222136"/>
            <a:ext cx="3708400" cy="506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4433" y="416425"/>
            <a:ext cx="399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1951 film: screenplay by Stanley Roberts</a:t>
            </a:r>
          </a:p>
          <a:p>
            <a:pPr algn="ctr"/>
            <a:r>
              <a:rPr lang="en-US" dirty="0" smtClean="0"/>
              <a:t>Directed by </a:t>
            </a:r>
            <a:r>
              <a:rPr lang="en-US" dirty="0" err="1" smtClean="0"/>
              <a:t>Laslo</a:t>
            </a:r>
            <a:r>
              <a:rPr lang="en-US" dirty="0" smtClean="0"/>
              <a:t> </a:t>
            </a:r>
            <a:r>
              <a:rPr lang="en-US" dirty="0" err="1" smtClean="0"/>
              <a:t>Benedek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14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71" y="3662681"/>
            <a:ext cx="3856753" cy="2889504"/>
          </a:xfrm>
          <a:prstGeom prst="rect">
            <a:avLst/>
          </a:prstGeom>
        </p:spPr>
      </p:pic>
      <p:pic>
        <p:nvPicPr>
          <p:cNvPr id="3" name="Picture 2" descr="Marc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72" y="567172"/>
            <a:ext cx="3858767" cy="2894075"/>
          </a:xfrm>
          <a:prstGeom prst="rect">
            <a:avLst/>
          </a:prstGeom>
        </p:spPr>
      </p:pic>
      <p:pic>
        <p:nvPicPr>
          <p:cNvPr id="4" name="Picture 3" descr="March195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1" y="3669285"/>
            <a:ext cx="3848100" cy="2882900"/>
          </a:xfrm>
          <a:prstGeom prst="rect">
            <a:avLst/>
          </a:prstGeom>
        </p:spPr>
      </p:pic>
      <p:pic>
        <p:nvPicPr>
          <p:cNvPr id="5" name="Picture 4" descr="march6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60" y="373108"/>
            <a:ext cx="3371494" cy="3108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540" y="1436664"/>
            <a:ext cx="838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Fredric </a:t>
            </a:r>
          </a:p>
          <a:p>
            <a:pPr algn="ctr"/>
            <a:r>
              <a:rPr lang="en-US" dirty="0" smtClean="0"/>
              <a:t>March</a:t>
            </a:r>
          </a:p>
          <a:p>
            <a:pPr algn="ctr"/>
            <a:r>
              <a:rPr lang="en-US" dirty="0" smtClean="0"/>
              <a:t>(53)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43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ottagai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58" y="3538559"/>
            <a:ext cx="2145520" cy="3200400"/>
          </a:xfrm>
          <a:prstGeom prst="rect">
            <a:avLst/>
          </a:prstGeom>
        </p:spPr>
      </p:pic>
      <p:pic>
        <p:nvPicPr>
          <p:cNvPr id="3" name="Picture 2" descr="scottmor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583" y="3538559"/>
            <a:ext cx="2124559" cy="3200400"/>
          </a:xfrm>
          <a:prstGeom prst="rect">
            <a:avLst/>
          </a:prstGeom>
        </p:spPr>
      </p:pic>
      <p:pic>
        <p:nvPicPr>
          <p:cNvPr id="4" name="Picture 3" descr="scottmore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41" y="189348"/>
            <a:ext cx="4162370" cy="2743200"/>
          </a:xfrm>
          <a:prstGeom prst="rect">
            <a:avLst/>
          </a:prstGeom>
        </p:spPr>
      </p:pic>
      <p:pic>
        <p:nvPicPr>
          <p:cNvPr id="5" name="Picture 4" descr="scott1975b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13" y="192773"/>
            <a:ext cx="2324100" cy="3302000"/>
          </a:xfrm>
          <a:prstGeom prst="rect">
            <a:avLst/>
          </a:prstGeom>
        </p:spPr>
      </p:pic>
      <p:pic>
        <p:nvPicPr>
          <p:cNvPr id="7" name="Picture 6" descr="1975playbill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8" y="258452"/>
            <a:ext cx="1708771" cy="2743200"/>
          </a:xfrm>
          <a:prstGeom prst="rect">
            <a:avLst/>
          </a:prstGeom>
        </p:spPr>
      </p:pic>
      <p:pic>
        <p:nvPicPr>
          <p:cNvPr id="9" name="Picture 8" descr="IMG_5268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6712" r="6800" b="5267"/>
          <a:stretch/>
        </p:blipFill>
        <p:spPr>
          <a:xfrm>
            <a:off x="65685" y="3545553"/>
            <a:ext cx="4887318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438" y="3080533"/>
            <a:ext cx="448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 C. Scott (47) Circle-in-the Square 1975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0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tchellag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6" y="1376176"/>
            <a:ext cx="2984500" cy="4737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0015" y="388262"/>
            <a:ext cx="21433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Warren Mitchell (53)</a:t>
            </a:r>
          </a:p>
          <a:p>
            <a:pPr algn="ctr"/>
            <a:r>
              <a:rPr lang="en-US" dirty="0" smtClean="0"/>
              <a:t>National Theatre, </a:t>
            </a:r>
          </a:p>
          <a:p>
            <a:pPr algn="ctr"/>
            <a:r>
              <a:rPr lang="en-US" dirty="0" smtClean="0"/>
              <a:t>London</a:t>
            </a:r>
            <a:r>
              <a:rPr lang="en-US" dirty="0"/>
              <a:t> </a:t>
            </a:r>
            <a:r>
              <a:rPr lang="en-US" dirty="0" smtClean="0"/>
              <a:t>1979</a:t>
            </a:r>
            <a:endParaRPr lang="en-US" dirty="0"/>
          </a:p>
        </p:txBody>
      </p:sp>
      <p:pic>
        <p:nvPicPr>
          <p:cNvPr id="9" name="Picture 8" descr="IMG_527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" r="9802" b="5170"/>
          <a:stretch/>
        </p:blipFill>
        <p:spPr>
          <a:xfrm rot="5400000">
            <a:off x="6016024" y="4143636"/>
            <a:ext cx="2728167" cy="2103120"/>
          </a:xfrm>
          <a:prstGeom prst="rect">
            <a:avLst/>
          </a:prstGeom>
        </p:spPr>
      </p:pic>
      <p:pic>
        <p:nvPicPr>
          <p:cNvPr id="5" name="Picture 4" descr="MitchellW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93" y="168927"/>
            <a:ext cx="4572000" cy="3480340"/>
          </a:xfrm>
          <a:prstGeom prst="rect">
            <a:avLst/>
          </a:prstGeom>
        </p:spPr>
      </p:pic>
      <p:pic>
        <p:nvPicPr>
          <p:cNvPr id="3" name="Picture 2" descr="mitchellprogr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79" y="2912996"/>
            <a:ext cx="242916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8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453</Words>
  <Application>Microsoft Macintosh PowerPoint</Application>
  <PresentationFormat>On-screen Show (4:3)</PresentationFormat>
  <Paragraphs>113</Paragraphs>
  <Slides>47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doctor sue</dc:creator>
  <cp:lastModifiedBy>doctor sue</cp:lastModifiedBy>
  <cp:revision>52</cp:revision>
  <dcterms:created xsi:type="dcterms:W3CDTF">2015-02-11T01:38:48Z</dcterms:created>
  <dcterms:modified xsi:type="dcterms:W3CDTF">2015-05-18T15:09:51Z</dcterms:modified>
</cp:coreProperties>
</file>